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66" r:id="rId4"/>
    <p:sldId id="259" r:id="rId5"/>
    <p:sldId id="262" r:id="rId6"/>
    <p:sldId id="263" r:id="rId7"/>
    <p:sldId id="264" r:id="rId8"/>
    <p:sldId id="271" r:id="rId9"/>
    <p:sldId id="265" r:id="rId10"/>
    <p:sldId id="269" r:id="rId11"/>
    <p:sldId id="272" r:id="rId12"/>
    <p:sldId id="267" r:id="rId13"/>
    <p:sldId id="268" r:id="rId14"/>
    <p:sldId id="270" r:id="rId15"/>
    <p:sldId id="261" r:id="rId16"/>
    <p:sldId id="273"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4D92F-31B8-4E97-86E9-FF0D4F762661}"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E3A1A-3FE1-46EC-A45B-9E5F9D682496}" type="slidenum">
              <a:rPr lang="en-US" smtClean="0"/>
              <a:t>‹#›</a:t>
            </a:fld>
            <a:endParaRPr lang="en-US"/>
          </a:p>
        </p:txBody>
      </p:sp>
    </p:spTree>
    <p:extLst>
      <p:ext uri="{BB962C8B-B14F-4D97-AF65-F5344CB8AC3E}">
        <p14:creationId xmlns:p14="http://schemas.microsoft.com/office/powerpoint/2010/main" val="104960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BBFC57-1A49-4405-A528-1206935240D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D9409-11F8-42E9-8075-1754AF007475}" type="slidenum">
              <a:rPr lang="en-US" smtClean="0"/>
              <a:t>‹#›</a:t>
            </a:fld>
            <a:endParaRPr lang="en-US"/>
          </a:p>
        </p:txBody>
      </p:sp>
    </p:spTree>
    <p:extLst>
      <p:ext uri="{BB962C8B-B14F-4D97-AF65-F5344CB8AC3E}">
        <p14:creationId xmlns:p14="http://schemas.microsoft.com/office/powerpoint/2010/main" val="2410241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BFC57-1A49-4405-A528-1206935240D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D9409-11F8-42E9-8075-1754AF007475}" type="slidenum">
              <a:rPr lang="en-US" smtClean="0"/>
              <a:t>‹#›</a:t>
            </a:fld>
            <a:endParaRPr lang="en-US"/>
          </a:p>
        </p:txBody>
      </p:sp>
    </p:spTree>
    <p:extLst>
      <p:ext uri="{BB962C8B-B14F-4D97-AF65-F5344CB8AC3E}">
        <p14:creationId xmlns:p14="http://schemas.microsoft.com/office/powerpoint/2010/main" val="153336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BFC57-1A49-4405-A528-1206935240D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D9409-11F8-42E9-8075-1754AF007475}" type="slidenum">
              <a:rPr lang="en-US" smtClean="0"/>
              <a:t>‹#›</a:t>
            </a:fld>
            <a:endParaRPr lang="en-US"/>
          </a:p>
        </p:txBody>
      </p:sp>
    </p:spTree>
    <p:extLst>
      <p:ext uri="{BB962C8B-B14F-4D97-AF65-F5344CB8AC3E}">
        <p14:creationId xmlns:p14="http://schemas.microsoft.com/office/powerpoint/2010/main" val="55423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BFC57-1A49-4405-A528-1206935240D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D9409-11F8-42E9-8075-1754AF007475}" type="slidenum">
              <a:rPr lang="en-US" smtClean="0"/>
              <a:t>‹#›</a:t>
            </a:fld>
            <a:endParaRPr lang="en-US"/>
          </a:p>
        </p:txBody>
      </p:sp>
    </p:spTree>
    <p:extLst>
      <p:ext uri="{BB962C8B-B14F-4D97-AF65-F5344CB8AC3E}">
        <p14:creationId xmlns:p14="http://schemas.microsoft.com/office/powerpoint/2010/main" val="44102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BFC57-1A49-4405-A528-1206935240D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D9409-11F8-42E9-8075-1754AF007475}" type="slidenum">
              <a:rPr lang="en-US" smtClean="0"/>
              <a:t>‹#›</a:t>
            </a:fld>
            <a:endParaRPr lang="en-US"/>
          </a:p>
        </p:txBody>
      </p:sp>
    </p:spTree>
    <p:extLst>
      <p:ext uri="{BB962C8B-B14F-4D97-AF65-F5344CB8AC3E}">
        <p14:creationId xmlns:p14="http://schemas.microsoft.com/office/powerpoint/2010/main" val="400446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BFC57-1A49-4405-A528-1206935240DB}"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D9409-11F8-42E9-8075-1754AF007475}" type="slidenum">
              <a:rPr lang="en-US" smtClean="0"/>
              <a:t>‹#›</a:t>
            </a:fld>
            <a:endParaRPr lang="en-US"/>
          </a:p>
        </p:txBody>
      </p:sp>
    </p:spTree>
    <p:extLst>
      <p:ext uri="{BB962C8B-B14F-4D97-AF65-F5344CB8AC3E}">
        <p14:creationId xmlns:p14="http://schemas.microsoft.com/office/powerpoint/2010/main" val="319363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BFC57-1A49-4405-A528-1206935240DB}"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0D9409-11F8-42E9-8075-1754AF007475}" type="slidenum">
              <a:rPr lang="en-US" smtClean="0"/>
              <a:t>‹#›</a:t>
            </a:fld>
            <a:endParaRPr lang="en-US"/>
          </a:p>
        </p:txBody>
      </p:sp>
    </p:spTree>
    <p:extLst>
      <p:ext uri="{BB962C8B-B14F-4D97-AF65-F5344CB8AC3E}">
        <p14:creationId xmlns:p14="http://schemas.microsoft.com/office/powerpoint/2010/main" val="188661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BFC57-1A49-4405-A528-1206935240DB}"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0D9409-11F8-42E9-8075-1754AF007475}" type="slidenum">
              <a:rPr lang="en-US" smtClean="0"/>
              <a:t>‹#›</a:t>
            </a:fld>
            <a:endParaRPr lang="en-US"/>
          </a:p>
        </p:txBody>
      </p:sp>
    </p:spTree>
    <p:extLst>
      <p:ext uri="{BB962C8B-B14F-4D97-AF65-F5344CB8AC3E}">
        <p14:creationId xmlns:p14="http://schemas.microsoft.com/office/powerpoint/2010/main" val="134757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BFC57-1A49-4405-A528-1206935240DB}"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0D9409-11F8-42E9-8075-1754AF007475}" type="slidenum">
              <a:rPr lang="en-US" smtClean="0"/>
              <a:t>‹#›</a:t>
            </a:fld>
            <a:endParaRPr lang="en-US"/>
          </a:p>
        </p:txBody>
      </p:sp>
    </p:spTree>
    <p:extLst>
      <p:ext uri="{BB962C8B-B14F-4D97-AF65-F5344CB8AC3E}">
        <p14:creationId xmlns:p14="http://schemas.microsoft.com/office/powerpoint/2010/main" val="387414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BBFC57-1A49-4405-A528-1206935240DB}"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D9409-11F8-42E9-8075-1754AF007475}" type="slidenum">
              <a:rPr lang="en-US" smtClean="0"/>
              <a:t>‹#›</a:t>
            </a:fld>
            <a:endParaRPr lang="en-US"/>
          </a:p>
        </p:txBody>
      </p:sp>
    </p:spTree>
    <p:extLst>
      <p:ext uri="{BB962C8B-B14F-4D97-AF65-F5344CB8AC3E}">
        <p14:creationId xmlns:p14="http://schemas.microsoft.com/office/powerpoint/2010/main" val="403867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BBFC57-1A49-4405-A528-1206935240DB}"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D9409-11F8-42E9-8075-1754AF007475}" type="slidenum">
              <a:rPr lang="en-US" smtClean="0"/>
              <a:t>‹#›</a:t>
            </a:fld>
            <a:endParaRPr lang="en-US"/>
          </a:p>
        </p:txBody>
      </p:sp>
    </p:spTree>
    <p:extLst>
      <p:ext uri="{BB962C8B-B14F-4D97-AF65-F5344CB8AC3E}">
        <p14:creationId xmlns:p14="http://schemas.microsoft.com/office/powerpoint/2010/main" val="263420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BFC57-1A49-4405-A528-1206935240DB}" type="datetimeFigureOut">
              <a:rPr lang="en-US" smtClean="0"/>
              <a:t>3/9/2023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D9409-11F8-42E9-8075-1754AF007475}" type="slidenum">
              <a:rPr lang="en-US" smtClean="0"/>
              <a:t>‹#›</a:t>
            </a:fld>
            <a:endParaRPr lang="en-US"/>
          </a:p>
        </p:txBody>
      </p:sp>
    </p:spTree>
    <p:extLst>
      <p:ext uri="{BB962C8B-B14F-4D97-AF65-F5344CB8AC3E}">
        <p14:creationId xmlns:p14="http://schemas.microsoft.com/office/powerpoint/2010/main" val="25331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29" y="1702604"/>
            <a:ext cx="9192905" cy="2323484"/>
          </a:xfrm>
        </p:spPr>
        <p:txBody>
          <a:bodyPr>
            <a:normAutofit/>
          </a:bodyPr>
          <a:lstStyle/>
          <a:p>
            <a:pPr algn="ctr"/>
            <a:r>
              <a:rPr lang="en-US" sz="7200" b="1" dirty="0">
                <a:latin typeface="Baskerville Old Face" panose="02020602080505020303" pitchFamily="18" charset="0"/>
                <a:cs typeface="Aldhabi" panose="01000000000000000000" pitchFamily="2" charset="-78"/>
              </a:rPr>
              <a:t>IN</a:t>
            </a:r>
            <a:r>
              <a:rPr lang="en-US" sz="7200" b="1" dirty="0">
                <a:latin typeface="Agency FB" panose="020B0503020202020204" pitchFamily="34" charset="0"/>
                <a:cs typeface="Times New Roman" panose="02020603050405020304" pitchFamily="18" charset="0"/>
              </a:rPr>
              <a:t>SE</a:t>
            </a:r>
            <a:r>
              <a:rPr lang="en-US" sz="7200" b="1" dirty="0">
                <a:latin typeface="Algerian" panose="04020705040A02060702" pitchFamily="82" charset="0"/>
                <a:cs typeface="Aldhabi" panose="01000000000000000000" pitchFamily="2" charset="-78"/>
              </a:rPr>
              <a:t>CT</a:t>
            </a:r>
            <a:r>
              <a:rPr lang="en-US" sz="7200" b="1" dirty="0">
                <a:latin typeface="Baskerville Old Face" panose="02020602080505020303" pitchFamily="18" charset="0"/>
                <a:cs typeface="Aldhabi" panose="01000000000000000000" pitchFamily="2" charset="-78"/>
              </a:rPr>
              <a:t> </a:t>
            </a:r>
            <a:r>
              <a:rPr lang="en-US" sz="7200" b="1" dirty="0">
                <a:latin typeface="Batang" panose="02030600000101010101" pitchFamily="18" charset="-127"/>
                <a:ea typeface="Batang" panose="02030600000101010101" pitchFamily="18" charset="-127"/>
                <a:cs typeface="Aldhabi" panose="01000000000000000000" pitchFamily="2" charset="-78"/>
              </a:rPr>
              <a:t>ME</a:t>
            </a:r>
            <a:r>
              <a:rPr lang="en-US" sz="7200" b="1" dirty="0">
                <a:latin typeface="Bauhaus 93" panose="04030905020B02020C02" pitchFamily="82" charset="0"/>
                <a:cs typeface="Aldhabi" panose="01000000000000000000" pitchFamily="2" charset="-78"/>
              </a:rPr>
              <a:t>TA</a:t>
            </a:r>
            <a:r>
              <a:rPr lang="en-US" sz="7200" b="1" dirty="0">
                <a:latin typeface="Bradley Hand ITC" panose="03070402050302030203" pitchFamily="66" charset="0"/>
                <a:cs typeface="Aldhabi" panose="01000000000000000000" pitchFamily="2" charset="-78"/>
              </a:rPr>
              <a:t>MO</a:t>
            </a:r>
            <a:r>
              <a:rPr lang="en-US" sz="7200" b="1" dirty="0">
                <a:latin typeface="Elephant" panose="02020904090505020303" pitchFamily="18" charset="0"/>
                <a:cs typeface="Aldhabi" panose="01000000000000000000" pitchFamily="2" charset="-78"/>
              </a:rPr>
              <a:t>RP</a:t>
            </a:r>
            <a:r>
              <a:rPr lang="en-US" sz="7200" b="1" dirty="0">
                <a:latin typeface="Comic Sans MS" panose="030F0702030302020204" pitchFamily="66" charset="0"/>
                <a:cs typeface="Aldhabi" panose="01000000000000000000" pitchFamily="2" charset="-78"/>
              </a:rPr>
              <a:t>HO</a:t>
            </a:r>
            <a:r>
              <a:rPr lang="en-US" sz="7200" b="1" dirty="0">
                <a:latin typeface="Kunstler Script" panose="030304020206070D0D06" pitchFamily="66" charset="0"/>
                <a:cs typeface="Aldhabi" panose="01000000000000000000" pitchFamily="2" charset="-78"/>
              </a:rPr>
              <a:t>SIS</a:t>
            </a:r>
          </a:p>
        </p:txBody>
      </p:sp>
    </p:spTree>
    <p:extLst>
      <p:ext uri="{BB962C8B-B14F-4D97-AF65-F5344CB8AC3E}">
        <p14:creationId xmlns:p14="http://schemas.microsoft.com/office/powerpoint/2010/main" val="283545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175" r="18450"/>
          <a:stretch/>
        </p:blipFill>
        <p:spPr>
          <a:xfrm>
            <a:off x="2223770" y="308476"/>
            <a:ext cx="7540290" cy="5752905"/>
          </a:xfrm>
          <a:prstGeom prst="rect">
            <a:avLst/>
          </a:prstGeom>
        </p:spPr>
      </p:pic>
      <p:sp>
        <p:nvSpPr>
          <p:cNvPr id="4" name="Curved Left Arrow 3"/>
          <p:cNvSpPr/>
          <p:nvPr/>
        </p:nvSpPr>
        <p:spPr>
          <a:xfrm rot="5400000">
            <a:off x="5156367" y="4925087"/>
            <a:ext cx="444663" cy="1443701"/>
          </a:xfrm>
          <a:prstGeom prst="curvedLeftArrow">
            <a:avLst>
              <a:gd name="adj1" fmla="val 25000"/>
              <a:gd name="adj2" fmla="val 60589"/>
              <a:gd name="adj3" fmla="val 25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404329" y="4962941"/>
            <a:ext cx="676239" cy="461665"/>
          </a:xfrm>
          <a:prstGeom prst="rect">
            <a:avLst/>
          </a:prstGeom>
          <a:noFill/>
        </p:spPr>
        <p:txBody>
          <a:bodyPr wrap="square" rtlCol="0">
            <a:spAutoFit/>
          </a:bodyPr>
          <a:lstStyle/>
          <a:p>
            <a:r>
              <a:rPr lang="en-US" sz="2400" dirty="0">
                <a:latin typeface="Baskerville Old Face" panose="02020602080505020303" pitchFamily="18" charset="0"/>
              </a:rPr>
              <a:t>Egg</a:t>
            </a:r>
          </a:p>
        </p:txBody>
      </p:sp>
      <p:sp>
        <p:nvSpPr>
          <p:cNvPr id="6" name="TextBox 5"/>
          <p:cNvSpPr txBox="1"/>
          <p:nvPr/>
        </p:nvSpPr>
        <p:spPr>
          <a:xfrm>
            <a:off x="3216678" y="2404876"/>
            <a:ext cx="863890" cy="461665"/>
          </a:xfrm>
          <a:prstGeom prst="rect">
            <a:avLst/>
          </a:prstGeom>
          <a:noFill/>
        </p:spPr>
        <p:txBody>
          <a:bodyPr wrap="square" rtlCol="0">
            <a:spAutoFit/>
          </a:bodyPr>
          <a:lstStyle/>
          <a:p>
            <a:r>
              <a:rPr lang="en-US" sz="2400" dirty="0">
                <a:latin typeface="Baskerville Old Face" panose="02020602080505020303" pitchFamily="18" charset="0"/>
              </a:rPr>
              <a:t>Larva</a:t>
            </a:r>
          </a:p>
        </p:txBody>
      </p:sp>
      <p:sp>
        <p:nvSpPr>
          <p:cNvPr id="7" name="TextBox 6"/>
          <p:cNvSpPr txBox="1"/>
          <p:nvPr/>
        </p:nvSpPr>
        <p:spPr>
          <a:xfrm>
            <a:off x="8010472" y="1789612"/>
            <a:ext cx="954278" cy="461665"/>
          </a:xfrm>
          <a:prstGeom prst="rect">
            <a:avLst/>
          </a:prstGeom>
          <a:noFill/>
        </p:spPr>
        <p:txBody>
          <a:bodyPr wrap="square" rtlCol="0">
            <a:spAutoFit/>
          </a:bodyPr>
          <a:lstStyle/>
          <a:p>
            <a:r>
              <a:rPr lang="en-US" sz="2400" dirty="0">
                <a:latin typeface="Baskerville Old Face" panose="02020602080505020303" pitchFamily="18" charset="0"/>
                <a:cs typeface="Times New Roman" panose="02020603050405020304" pitchFamily="18" charset="0"/>
              </a:rPr>
              <a:t>Pupa</a:t>
            </a:r>
          </a:p>
        </p:txBody>
      </p:sp>
      <p:sp>
        <p:nvSpPr>
          <p:cNvPr id="8" name="TextBox 7"/>
          <p:cNvSpPr txBox="1"/>
          <p:nvPr/>
        </p:nvSpPr>
        <p:spPr>
          <a:xfrm>
            <a:off x="7929348" y="5085771"/>
            <a:ext cx="1035402" cy="461665"/>
          </a:xfrm>
          <a:prstGeom prst="rect">
            <a:avLst/>
          </a:prstGeom>
          <a:noFill/>
        </p:spPr>
        <p:txBody>
          <a:bodyPr wrap="square" rtlCol="0">
            <a:spAutoFit/>
          </a:bodyPr>
          <a:lstStyle/>
          <a:p>
            <a:r>
              <a:rPr lang="en-US" sz="2400" dirty="0">
                <a:latin typeface="Baskerville Old Face" panose="02020602080505020303" pitchFamily="18" charset="0"/>
              </a:rPr>
              <a:t>Adult</a:t>
            </a:r>
          </a:p>
        </p:txBody>
      </p:sp>
    </p:spTree>
    <p:extLst>
      <p:ext uri="{BB962C8B-B14F-4D97-AF65-F5344CB8AC3E}">
        <p14:creationId xmlns:p14="http://schemas.microsoft.com/office/powerpoint/2010/main" val="298073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928" y="310486"/>
            <a:ext cx="7121857" cy="5811671"/>
          </a:xfrm>
          <a:prstGeom prst="rect">
            <a:avLst/>
          </a:prstGeom>
        </p:spPr>
      </p:pic>
    </p:spTree>
    <p:extLst>
      <p:ext uri="{BB962C8B-B14F-4D97-AF65-F5344CB8AC3E}">
        <p14:creationId xmlns:p14="http://schemas.microsoft.com/office/powerpoint/2010/main" val="126456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2587" t="47761" r="17325" b="5672"/>
          <a:stretch/>
        </p:blipFill>
        <p:spPr>
          <a:xfrm rot="5400000">
            <a:off x="2625874" y="-2198240"/>
            <a:ext cx="2181734" cy="7233315"/>
          </a:xfrm>
          <a:prstGeom prst="rect">
            <a:avLst/>
          </a:prstGeom>
        </p:spPr>
      </p:pic>
      <p:pic>
        <p:nvPicPr>
          <p:cNvPr id="4" name="Picture 3">
            <a:extLst>
              <a:ext uri="{FF2B5EF4-FFF2-40B4-BE49-F238E27FC236}">
                <a16:creationId xmlns:a16="http://schemas.microsoft.com/office/drawing/2014/main" id="{8CF6D2AC-8026-4D35-FBD7-0BFEE32546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711" t="47761" r="6218" b="5672"/>
          <a:stretch/>
        </p:blipFill>
        <p:spPr>
          <a:xfrm rot="5400000">
            <a:off x="2414916" y="732058"/>
            <a:ext cx="2394385" cy="7233315"/>
          </a:xfrm>
          <a:prstGeom prst="rect">
            <a:avLst/>
          </a:prstGeom>
        </p:spPr>
      </p:pic>
      <p:sp>
        <p:nvSpPr>
          <p:cNvPr id="5" name="TextBox 4">
            <a:extLst>
              <a:ext uri="{FF2B5EF4-FFF2-40B4-BE49-F238E27FC236}">
                <a16:creationId xmlns:a16="http://schemas.microsoft.com/office/drawing/2014/main" id="{4FC55226-85A5-047A-79B5-5000DD31A61A}"/>
              </a:ext>
            </a:extLst>
          </p:cNvPr>
          <p:cNvSpPr txBox="1"/>
          <p:nvPr/>
        </p:nvSpPr>
        <p:spPr>
          <a:xfrm>
            <a:off x="350874" y="2628302"/>
            <a:ext cx="4242391" cy="523220"/>
          </a:xfrm>
          <a:prstGeom prst="rect">
            <a:avLst/>
          </a:prstGeom>
          <a:noFill/>
        </p:spPr>
        <p:txBody>
          <a:bodyPr wrap="square" rtlCol="0">
            <a:spAutoFit/>
          </a:bodyPr>
          <a:lstStyle/>
          <a:p>
            <a:r>
              <a:rPr lang="en-IN" sz="2800" b="1" dirty="0"/>
              <a:t>A. Secretion of Hormones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5871" t="4378" r="28457" b="52040"/>
          <a:stretch/>
        </p:blipFill>
        <p:spPr>
          <a:xfrm rot="5400000">
            <a:off x="7315961" y="135724"/>
            <a:ext cx="4584127" cy="4967782"/>
          </a:xfrm>
          <a:prstGeom prst="rect">
            <a:avLst/>
          </a:prstGeom>
        </p:spPr>
      </p:pic>
    </p:spTree>
    <p:extLst>
      <p:ext uri="{BB962C8B-B14F-4D97-AF65-F5344CB8AC3E}">
        <p14:creationId xmlns:p14="http://schemas.microsoft.com/office/powerpoint/2010/main" val="358144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4527" t="4975" r="5920" b="51841"/>
          <a:stretch/>
        </p:blipFill>
        <p:spPr>
          <a:xfrm rot="5400000">
            <a:off x="3441946" y="-985345"/>
            <a:ext cx="4831309" cy="8003006"/>
          </a:xfrm>
          <a:prstGeom prst="rect">
            <a:avLst/>
          </a:prstGeom>
        </p:spPr>
      </p:pic>
    </p:spTree>
    <p:extLst>
      <p:ext uri="{BB962C8B-B14F-4D97-AF65-F5344CB8AC3E}">
        <p14:creationId xmlns:p14="http://schemas.microsoft.com/office/powerpoint/2010/main" val="257053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3333" t="29652" r="52040" b="22587"/>
          <a:stretch/>
        </p:blipFill>
        <p:spPr>
          <a:xfrm rot="5400000">
            <a:off x="3950750" y="-2176538"/>
            <a:ext cx="4053385" cy="9525584"/>
          </a:xfrm>
          <a:prstGeom prst="rect">
            <a:avLst/>
          </a:prstGeom>
        </p:spPr>
      </p:pic>
    </p:spTree>
    <p:extLst>
      <p:ext uri="{BB962C8B-B14F-4D97-AF65-F5344CB8AC3E}">
        <p14:creationId xmlns:p14="http://schemas.microsoft.com/office/powerpoint/2010/main" val="2555833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735" y="682143"/>
            <a:ext cx="7492620" cy="5841322"/>
          </a:xfrm>
          <a:prstGeom prst="rect">
            <a:avLst/>
          </a:prstGeom>
        </p:spPr>
      </p:pic>
      <p:sp>
        <p:nvSpPr>
          <p:cNvPr id="2" name="TextBox 1"/>
          <p:cNvSpPr txBox="1"/>
          <p:nvPr/>
        </p:nvSpPr>
        <p:spPr>
          <a:xfrm>
            <a:off x="600501" y="63540"/>
            <a:ext cx="8065827" cy="523220"/>
          </a:xfrm>
          <a:prstGeom prst="rect">
            <a:avLst/>
          </a:prstGeom>
          <a:noFill/>
        </p:spPr>
        <p:txBody>
          <a:bodyPr wrap="square" rtlCol="0">
            <a:spAutoFit/>
          </a:bodyPr>
          <a:lstStyle/>
          <a:p>
            <a:r>
              <a:rPr lang="en-US" sz="2800" u="sng" dirty="0">
                <a:latin typeface="Baskerville Old Face" panose="02020602080505020303" pitchFamily="18" charset="0"/>
              </a:rPr>
              <a:t>HORMONAL CONTROL OF METAMORPHOSIS</a:t>
            </a:r>
          </a:p>
        </p:txBody>
      </p:sp>
      <p:sp>
        <p:nvSpPr>
          <p:cNvPr id="4" name="TextBox 3"/>
          <p:cNvSpPr txBox="1"/>
          <p:nvPr/>
        </p:nvSpPr>
        <p:spPr>
          <a:xfrm>
            <a:off x="8220501" y="6618848"/>
            <a:ext cx="4117075" cy="239152"/>
          </a:xfrm>
          <a:prstGeom prst="rect">
            <a:avLst/>
          </a:prstGeom>
          <a:noFill/>
        </p:spPr>
        <p:txBody>
          <a:bodyPr wrap="square" rtlCol="0">
            <a:spAutoFit/>
          </a:bodyPr>
          <a:lstStyle/>
          <a:p>
            <a:r>
              <a:rPr lang="en-US" sz="900" dirty="0"/>
              <a:t>IMAGE: https://bio1152.nicerweb.com/Locked/media/ch45/metamorphosis.html</a:t>
            </a:r>
          </a:p>
        </p:txBody>
      </p:sp>
      <p:sp>
        <p:nvSpPr>
          <p:cNvPr id="6" name="Arc 5"/>
          <p:cNvSpPr/>
          <p:nvPr/>
        </p:nvSpPr>
        <p:spPr>
          <a:xfrm rot="6496701">
            <a:off x="3468172" y="5028918"/>
            <a:ext cx="1237142" cy="1803623"/>
          </a:xfrm>
          <a:prstGeom prst="arc">
            <a:avLst>
              <a:gd name="adj1" fmla="val 17747290"/>
              <a:gd name="adj2" fmla="val 0"/>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rot="581519">
            <a:off x="4737736" y="6453355"/>
            <a:ext cx="798645" cy="140220"/>
          </a:xfrm>
          <a:prstGeom prst="rect">
            <a:avLst/>
          </a:prstGeom>
        </p:spPr>
      </p:pic>
      <p:sp>
        <p:nvSpPr>
          <p:cNvPr id="3" name="TextBox 2"/>
          <p:cNvSpPr txBox="1"/>
          <p:nvPr/>
        </p:nvSpPr>
        <p:spPr>
          <a:xfrm rot="16200000">
            <a:off x="6078223" y="4590657"/>
            <a:ext cx="1119116" cy="369332"/>
          </a:xfrm>
          <a:prstGeom prst="rect">
            <a:avLst/>
          </a:prstGeom>
          <a:solidFill>
            <a:schemeClr val="accent4">
              <a:lumMod val="40000"/>
              <a:lumOff val="60000"/>
            </a:schemeClr>
          </a:solidFill>
        </p:spPr>
        <p:txBody>
          <a:bodyPr wrap="square" rtlCol="0">
            <a:spAutoFit/>
          </a:bodyPr>
          <a:lstStyle/>
          <a:p>
            <a:r>
              <a:rPr lang="en-US" dirty="0" err="1">
                <a:latin typeface="Baskerville Old Face" panose="02020602080505020303" pitchFamily="18" charset="0"/>
              </a:rPr>
              <a:t>Eclosion</a:t>
            </a:r>
            <a:endParaRPr lang="en-US" dirty="0">
              <a:latin typeface="Baskerville Old Face" panose="02020602080505020303" pitchFamily="18" charset="0"/>
            </a:endParaRPr>
          </a:p>
        </p:txBody>
      </p:sp>
      <p:sp>
        <p:nvSpPr>
          <p:cNvPr id="8" name="Rectangle 7">
            <a:extLst>
              <a:ext uri="{FF2B5EF4-FFF2-40B4-BE49-F238E27FC236}">
                <a16:creationId xmlns:a16="http://schemas.microsoft.com/office/drawing/2014/main" id="{8FE5972E-A759-BEBB-6D79-C81A5E50B359}"/>
              </a:ext>
            </a:extLst>
          </p:cNvPr>
          <p:cNvSpPr/>
          <p:nvPr/>
        </p:nvSpPr>
        <p:spPr>
          <a:xfrm>
            <a:off x="4486070" y="5703082"/>
            <a:ext cx="965662" cy="1906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ysClr val="windowText" lastClr="000000"/>
                </a:solidFill>
              </a:rPr>
              <a:t>Last larval</a:t>
            </a:r>
          </a:p>
        </p:txBody>
      </p:sp>
      <p:sp>
        <p:nvSpPr>
          <p:cNvPr id="9" name="TextBox 8">
            <a:extLst>
              <a:ext uri="{FF2B5EF4-FFF2-40B4-BE49-F238E27FC236}">
                <a16:creationId xmlns:a16="http://schemas.microsoft.com/office/drawing/2014/main" id="{D819217A-F6F6-330F-95C8-C3ACF97D5A0E}"/>
              </a:ext>
            </a:extLst>
          </p:cNvPr>
          <p:cNvSpPr txBox="1"/>
          <p:nvPr/>
        </p:nvSpPr>
        <p:spPr>
          <a:xfrm>
            <a:off x="5412297" y="2457570"/>
            <a:ext cx="1225484" cy="369332"/>
          </a:xfrm>
          <a:prstGeom prst="rect">
            <a:avLst/>
          </a:prstGeom>
          <a:noFill/>
        </p:spPr>
        <p:txBody>
          <a:bodyPr wrap="square" rtlCol="0">
            <a:spAutoFit/>
          </a:bodyPr>
          <a:lstStyle/>
          <a:p>
            <a:r>
              <a:rPr lang="en-IN" b="1" dirty="0"/>
              <a:t>Very </a:t>
            </a:r>
            <a:r>
              <a:rPr lang="en-IN" b="1" dirty="0" err="1"/>
              <a:t>very</a:t>
            </a:r>
            <a:endParaRPr lang="en-IN" b="1" dirty="0"/>
          </a:p>
        </p:txBody>
      </p:sp>
    </p:spTree>
    <p:extLst>
      <p:ext uri="{BB962C8B-B14F-4D97-AF65-F5344CB8AC3E}">
        <p14:creationId xmlns:p14="http://schemas.microsoft.com/office/powerpoint/2010/main" val="231040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0DADF4-61E4-47BA-0DD5-63A1021430A7}"/>
              </a:ext>
            </a:extLst>
          </p:cNvPr>
          <p:cNvSpPr txBox="1"/>
          <p:nvPr/>
        </p:nvSpPr>
        <p:spPr>
          <a:xfrm>
            <a:off x="556436" y="637953"/>
            <a:ext cx="11079127" cy="1938992"/>
          </a:xfrm>
          <a:prstGeom prst="rect">
            <a:avLst/>
          </a:prstGeom>
          <a:noFill/>
        </p:spPr>
        <p:txBody>
          <a:bodyPr wrap="square" rtlCol="0">
            <a:spAutoFit/>
          </a:bodyPr>
          <a:lstStyle/>
          <a:p>
            <a:pPr algn="just"/>
            <a:r>
              <a:rPr lang="en-IN" sz="2000" b="1" dirty="0"/>
              <a:t>B. Mechanism of Hormonal control of insect metamorphosis</a:t>
            </a:r>
            <a:r>
              <a:rPr lang="en-IN" sz="2000" dirty="0"/>
              <a:t>:</a:t>
            </a:r>
          </a:p>
          <a:p>
            <a:pPr algn="just"/>
            <a:endParaRPr lang="en-IN" sz="2000" dirty="0"/>
          </a:p>
          <a:p>
            <a:pPr algn="just"/>
            <a:r>
              <a:rPr lang="en-IN" sz="2000" dirty="0"/>
              <a:t>After the emergence of 1</a:t>
            </a:r>
            <a:r>
              <a:rPr lang="en-IN" sz="2000" baseline="30000" dirty="0"/>
              <a:t>st</a:t>
            </a:r>
            <a:r>
              <a:rPr lang="en-IN" sz="2000" dirty="0"/>
              <a:t> instar immature form of insect, the concentration of ecdysone (</a:t>
            </a:r>
            <a:r>
              <a:rPr lang="en-IN" sz="2000" dirty="0" err="1"/>
              <a:t>Ecd</a:t>
            </a:r>
            <a:r>
              <a:rPr lang="en-IN" sz="2000" dirty="0"/>
              <a:t>) and juvenile hormone (JH) reaches the peak level. At this hormonal levels the 1</a:t>
            </a:r>
            <a:r>
              <a:rPr lang="en-IN" sz="2000" baseline="30000" dirty="0"/>
              <a:t>st</a:t>
            </a:r>
            <a:r>
              <a:rPr lang="en-IN" sz="2000" dirty="0"/>
              <a:t> instar moults into the 2nd instar. The concentration of </a:t>
            </a:r>
            <a:r>
              <a:rPr lang="en-IN" sz="2000" dirty="0" err="1"/>
              <a:t>Ecd</a:t>
            </a:r>
            <a:r>
              <a:rPr lang="en-IN" sz="2000" dirty="0"/>
              <a:t> and JH remains at the peak </a:t>
            </a:r>
            <a:r>
              <a:rPr lang="en-IN" sz="2000" dirty="0" err="1"/>
              <a:t>untill</a:t>
            </a:r>
            <a:r>
              <a:rPr lang="en-IN" sz="2000" dirty="0"/>
              <a:t> the 2</a:t>
            </a:r>
            <a:r>
              <a:rPr lang="en-IN" sz="2000" baseline="30000" dirty="0"/>
              <a:t>nd</a:t>
            </a:r>
            <a:r>
              <a:rPr lang="en-IN" sz="2000" dirty="0"/>
              <a:t> instar reaches the final instar larva or nymphal stage. In the last instar </a:t>
            </a:r>
          </a:p>
        </p:txBody>
      </p:sp>
    </p:spTree>
    <p:extLst>
      <p:ext uri="{BB962C8B-B14F-4D97-AF65-F5344CB8AC3E}">
        <p14:creationId xmlns:p14="http://schemas.microsoft.com/office/powerpoint/2010/main" val="573487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328358"/>
            <a:ext cx="10515600" cy="3345872"/>
          </a:xfrm>
        </p:spPr>
      </p:pic>
      <p:sp>
        <p:nvSpPr>
          <p:cNvPr id="2" name="Title 1"/>
          <p:cNvSpPr>
            <a:spLocks noGrp="1"/>
          </p:cNvSpPr>
          <p:nvPr>
            <p:ph type="title"/>
          </p:nvPr>
        </p:nvSpPr>
        <p:spPr>
          <a:xfrm>
            <a:off x="1957315" y="2494176"/>
            <a:ext cx="4266063" cy="1325563"/>
          </a:xfrm>
        </p:spPr>
        <p:txBody>
          <a:bodyPr>
            <a:noAutofit/>
          </a:bodyPr>
          <a:lstStyle/>
          <a:p>
            <a:r>
              <a:rPr lang="en-US" sz="5400" dirty="0">
                <a:solidFill>
                  <a:schemeClr val="accent6">
                    <a:lumMod val="50000"/>
                  </a:schemeClr>
                </a:solidFill>
                <a:latin typeface="Britannic Bold" panose="020B0903060703020204" pitchFamily="34" charset="0"/>
              </a:rPr>
              <a:t>THANK YOU</a:t>
            </a:r>
          </a:p>
        </p:txBody>
      </p:sp>
    </p:spTree>
    <p:extLst>
      <p:ext uri="{BB962C8B-B14F-4D97-AF65-F5344CB8AC3E}">
        <p14:creationId xmlns:p14="http://schemas.microsoft.com/office/powerpoint/2010/main" val="235067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78775"/>
            <a:ext cx="3215185" cy="617514"/>
          </a:xfrm>
        </p:spPr>
        <p:txBody>
          <a:bodyPr>
            <a:normAutofit/>
          </a:bodyPr>
          <a:lstStyle/>
          <a:p>
            <a:r>
              <a:rPr lang="en-US" sz="3600" b="1" u="sng" dirty="0"/>
              <a:t>Learning Points </a:t>
            </a:r>
            <a:r>
              <a:rPr lang="en-US" sz="3600" b="1" dirty="0"/>
              <a:t>:</a:t>
            </a:r>
          </a:p>
        </p:txBody>
      </p:sp>
      <p:sp>
        <p:nvSpPr>
          <p:cNvPr id="4" name="Content Placeholder 3"/>
          <p:cNvSpPr>
            <a:spLocks noGrp="1"/>
          </p:cNvSpPr>
          <p:nvPr>
            <p:ph idx="1"/>
          </p:nvPr>
        </p:nvSpPr>
        <p:spPr>
          <a:xfrm>
            <a:off x="838200" y="1211477"/>
            <a:ext cx="10584976" cy="4834482"/>
          </a:xfrm>
        </p:spPr>
        <p:txBody>
          <a:bodyPr>
            <a:normAutofit/>
          </a:bodyPr>
          <a:lstStyle/>
          <a:p>
            <a:r>
              <a:rPr lang="en-US" dirty="0"/>
              <a:t>What is metamorphosis?</a:t>
            </a:r>
          </a:p>
          <a:p>
            <a:pPr marL="0" indent="0">
              <a:buNone/>
            </a:pPr>
            <a:endParaRPr lang="en-US" dirty="0"/>
          </a:p>
          <a:p>
            <a:r>
              <a:rPr lang="en-US" dirty="0"/>
              <a:t>Types of metamorphosis.</a:t>
            </a:r>
          </a:p>
          <a:p>
            <a:pPr marL="0" indent="0">
              <a:buNone/>
            </a:pPr>
            <a:endParaRPr lang="en-US" dirty="0"/>
          </a:p>
          <a:p>
            <a:r>
              <a:rPr lang="en-US" dirty="0"/>
              <a:t>Hormonal control of metamorphosis.</a:t>
            </a:r>
          </a:p>
          <a:p>
            <a:endParaRPr lang="en-US" dirty="0"/>
          </a:p>
          <a:p>
            <a:r>
              <a:rPr lang="en-US" dirty="0"/>
              <a:t>Word metamorphosis comes from Greek words meta meaning “change” and morph meaning “shape”.</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15857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8707" t="11940" r="30846" b="11841"/>
          <a:stretch/>
        </p:blipFill>
        <p:spPr>
          <a:xfrm rot="5400000">
            <a:off x="3446877" y="-1481603"/>
            <a:ext cx="5322628" cy="9623311"/>
          </a:xfrm>
          <a:prstGeom prst="rect">
            <a:avLst/>
          </a:prstGeom>
        </p:spPr>
      </p:pic>
    </p:spTree>
    <p:extLst>
      <p:ext uri="{BB962C8B-B14F-4D97-AF65-F5344CB8AC3E}">
        <p14:creationId xmlns:p14="http://schemas.microsoft.com/office/powerpoint/2010/main" val="385329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73453" y="2427416"/>
            <a:ext cx="9703564" cy="3722919"/>
          </a:xfrm>
        </p:spPr>
        <p:txBody>
          <a:bodyPr>
            <a:normAutofit/>
          </a:bodyPr>
          <a:lstStyle/>
          <a:p>
            <a:pPr algn="just"/>
            <a:r>
              <a:rPr lang="en-US" sz="3200" u="sng" dirty="0">
                <a:latin typeface="Baskerville Old Face" panose="02020602080505020303" pitchFamily="18" charset="0"/>
              </a:rPr>
              <a:t>Types of metamorphosis in insects-</a:t>
            </a:r>
          </a:p>
          <a:p>
            <a:pPr marL="457200" indent="-457200" algn="just">
              <a:buAutoNum type="arabicPeriod"/>
            </a:pPr>
            <a:r>
              <a:rPr lang="en-US" sz="3200" b="1" dirty="0" err="1">
                <a:latin typeface="Baskerville Old Face" panose="02020602080505020303" pitchFamily="18" charset="0"/>
              </a:rPr>
              <a:t>Ametabolous</a:t>
            </a:r>
            <a:r>
              <a:rPr lang="en-US" sz="3200" dirty="0">
                <a:latin typeface="Baskerville Old Face" panose="02020602080505020303" pitchFamily="18" charset="0"/>
              </a:rPr>
              <a:t> development</a:t>
            </a:r>
          </a:p>
          <a:p>
            <a:pPr marL="457200" indent="-457200" algn="just">
              <a:buAutoNum type="arabicPeriod"/>
            </a:pPr>
            <a:r>
              <a:rPr lang="en-US" sz="3200" b="1" dirty="0" err="1">
                <a:latin typeface="Baskerville Old Face" panose="02020602080505020303" pitchFamily="18" charset="0"/>
              </a:rPr>
              <a:t>Hemimetabolous</a:t>
            </a:r>
            <a:r>
              <a:rPr lang="en-US" sz="3200" dirty="0">
                <a:latin typeface="Baskerville Old Face" panose="02020602080505020303" pitchFamily="18" charset="0"/>
              </a:rPr>
              <a:t> development</a:t>
            </a:r>
          </a:p>
          <a:p>
            <a:pPr marL="457200" indent="-457200" algn="just">
              <a:buAutoNum type="arabicPeriod"/>
            </a:pPr>
            <a:r>
              <a:rPr lang="en-US" sz="3200" b="1" dirty="0">
                <a:latin typeface="Baskerville Old Face" panose="02020602080505020303" pitchFamily="18" charset="0"/>
              </a:rPr>
              <a:t>Holometabolous</a:t>
            </a:r>
            <a:r>
              <a:rPr lang="en-US" sz="3200" dirty="0">
                <a:latin typeface="Baskerville Old Face" panose="02020602080505020303" pitchFamily="18" charset="0"/>
              </a:rPr>
              <a:t> development</a:t>
            </a:r>
          </a:p>
          <a:p>
            <a:pPr algn="just"/>
            <a:r>
              <a:rPr lang="en-US" sz="2400" b="1" u="sng" dirty="0">
                <a:latin typeface="Baskerville Old Face" panose="02020602080505020303" pitchFamily="18" charset="0"/>
              </a:rPr>
              <a:t>Hormones</a:t>
            </a:r>
            <a:r>
              <a:rPr lang="en-US" sz="2400" dirty="0">
                <a:latin typeface="Baskerville Old Face" panose="02020602080505020303" pitchFamily="18" charset="0"/>
              </a:rPr>
              <a:t> – </a:t>
            </a:r>
          </a:p>
          <a:p>
            <a:pPr marL="0" indent="0" algn="just">
              <a:buNone/>
            </a:pPr>
            <a:r>
              <a:rPr lang="en-US" sz="2400" dirty="0">
                <a:latin typeface="Baskerville Old Face" panose="02020602080505020303" pitchFamily="18" charset="0"/>
              </a:rPr>
              <a:t>Key hormones that regulates metamorphosis process are </a:t>
            </a:r>
            <a:r>
              <a:rPr lang="en-US" sz="2400" b="1" dirty="0" err="1">
                <a:latin typeface="Baskerville Old Face" panose="02020602080505020303" pitchFamily="18" charset="0"/>
              </a:rPr>
              <a:t>Prothoracicotropic</a:t>
            </a:r>
            <a:r>
              <a:rPr lang="en-US" sz="2400" b="1" dirty="0">
                <a:latin typeface="Baskerville Old Face" panose="02020602080505020303" pitchFamily="18" charset="0"/>
              </a:rPr>
              <a:t> hormone (PTTH</a:t>
            </a:r>
            <a:r>
              <a:rPr lang="en-US" sz="2400" dirty="0">
                <a:latin typeface="Baskerville Old Face" panose="02020602080505020303" pitchFamily="18" charset="0"/>
              </a:rPr>
              <a:t>), </a:t>
            </a:r>
            <a:r>
              <a:rPr lang="en-US" sz="2400" b="1" dirty="0" err="1">
                <a:latin typeface="Baskerville Old Face" panose="02020602080505020303" pitchFamily="18" charset="0"/>
              </a:rPr>
              <a:t>Ecdyson</a:t>
            </a:r>
            <a:r>
              <a:rPr lang="en-US" sz="2400" b="1" dirty="0">
                <a:latin typeface="Baskerville Old Face" panose="02020602080505020303" pitchFamily="18" charset="0"/>
              </a:rPr>
              <a:t> (</a:t>
            </a:r>
            <a:r>
              <a:rPr lang="en-US" sz="2400" b="1" dirty="0" err="1">
                <a:latin typeface="Baskerville Old Face" panose="02020602080505020303" pitchFamily="18" charset="0"/>
              </a:rPr>
              <a:t>Ecd</a:t>
            </a:r>
            <a:r>
              <a:rPr lang="en-US" sz="2400" dirty="0">
                <a:latin typeface="Baskerville Old Face" panose="02020602080505020303" pitchFamily="18" charset="0"/>
              </a:rPr>
              <a:t>) and </a:t>
            </a:r>
            <a:r>
              <a:rPr lang="en-US" sz="2400" b="1" dirty="0">
                <a:latin typeface="Baskerville Old Face" panose="02020602080505020303" pitchFamily="18" charset="0"/>
              </a:rPr>
              <a:t>Juvenile hormone (JH).  </a:t>
            </a:r>
          </a:p>
        </p:txBody>
      </p:sp>
      <p:cxnSp>
        <p:nvCxnSpPr>
          <p:cNvPr id="4" name="Straight Arrow Connector 3"/>
          <p:cNvCxnSpPr/>
          <p:nvPr/>
        </p:nvCxnSpPr>
        <p:spPr>
          <a:xfrm flipV="1">
            <a:off x="5445457" y="95534"/>
            <a:ext cx="81886" cy="40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1244" t="50944" r="17688" b="4478"/>
          <a:stretch/>
        </p:blipFill>
        <p:spPr>
          <a:xfrm rot="5400000">
            <a:off x="4736716" y="-3767729"/>
            <a:ext cx="1977038" cy="9703564"/>
          </a:xfrm>
          <a:prstGeom prst="rect">
            <a:avLst/>
          </a:prstGeom>
        </p:spPr>
      </p:pic>
    </p:spTree>
    <p:extLst>
      <p:ext uri="{BB962C8B-B14F-4D97-AF65-F5344CB8AC3E}">
        <p14:creationId xmlns:p14="http://schemas.microsoft.com/office/powerpoint/2010/main" val="158248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3482" t="11144" r="39950" b="47463"/>
          <a:stretch/>
        </p:blipFill>
        <p:spPr>
          <a:xfrm rot="5400000">
            <a:off x="2526085" y="-748273"/>
            <a:ext cx="1225801" cy="6005015"/>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3333" t="51940" r="11891" b="4876"/>
          <a:stretch/>
        </p:blipFill>
        <p:spPr>
          <a:xfrm rot="5400000">
            <a:off x="2347146" y="-1999125"/>
            <a:ext cx="1583679" cy="600501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816" r="17166" b="3709"/>
          <a:stretch/>
        </p:blipFill>
        <p:spPr>
          <a:xfrm>
            <a:off x="6837528" y="2108025"/>
            <a:ext cx="5112209" cy="4020996"/>
          </a:xfrm>
          <a:prstGeom prst="rect">
            <a:avLst/>
          </a:prstGeom>
        </p:spPr>
      </p:pic>
      <p:sp>
        <p:nvSpPr>
          <p:cNvPr id="5" name="TextBox 4"/>
          <p:cNvSpPr txBox="1"/>
          <p:nvPr/>
        </p:nvSpPr>
        <p:spPr>
          <a:xfrm>
            <a:off x="7845907" y="2254235"/>
            <a:ext cx="683944" cy="369332"/>
          </a:xfrm>
          <a:prstGeom prst="rect">
            <a:avLst/>
          </a:prstGeom>
          <a:solidFill>
            <a:schemeClr val="accent6">
              <a:lumMod val="60000"/>
              <a:lumOff val="40000"/>
            </a:schemeClr>
          </a:solidFill>
        </p:spPr>
        <p:txBody>
          <a:bodyPr wrap="square" rtlCol="0">
            <a:spAutoFit/>
          </a:bodyPr>
          <a:lstStyle/>
          <a:p>
            <a:r>
              <a:rPr lang="en-US" b="1" dirty="0">
                <a:latin typeface="Baskerville Old Face" panose="02020602080505020303" pitchFamily="18" charset="0"/>
              </a:rPr>
              <a:t>Egg</a:t>
            </a:r>
          </a:p>
        </p:txBody>
      </p:sp>
      <p:sp>
        <p:nvSpPr>
          <p:cNvPr id="6" name="TextBox 5"/>
          <p:cNvSpPr txBox="1"/>
          <p:nvPr/>
        </p:nvSpPr>
        <p:spPr>
          <a:xfrm>
            <a:off x="10941332" y="5197341"/>
            <a:ext cx="803689" cy="369332"/>
          </a:xfrm>
          <a:prstGeom prst="rect">
            <a:avLst/>
          </a:prstGeom>
          <a:solidFill>
            <a:schemeClr val="accent4">
              <a:lumMod val="40000"/>
              <a:lumOff val="60000"/>
            </a:schemeClr>
          </a:solidFill>
        </p:spPr>
        <p:txBody>
          <a:bodyPr wrap="square" rtlCol="0">
            <a:spAutoFit/>
          </a:bodyPr>
          <a:lstStyle/>
          <a:p>
            <a:r>
              <a:rPr lang="en-US" b="1" dirty="0">
                <a:latin typeface="Baskerville Old Face" panose="02020602080505020303" pitchFamily="18" charset="0"/>
              </a:rPr>
              <a:t>Young</a:t>
            </a:r>
          </a:p>
        </p:txBody>
      </p:sp>
      <p:sp>
        <p:nvSpPr>
          <p:cNvPr id="7" name="TextBox 6"/>
          <p:cNvSpPr txBox="1"/>
          <p:nvPr/>
        </p:nvSpPr>
        <p:spPr>
          <a:xfrm>
            <a:off x="6237028" y="4228497"/>
            <a:ext cx="832512" cy="369332"/>
          </a:xfrm>
          <a:prstGeom prst="rect">
            <a:avLst/>
          </a:prstGeom>
          <a:solidFill>
            <a:schemeClr val="accent1">
              <a:lumMod val="40000"/>
              <a:lumOff val="60000"/>
            </a:schemeClr>
          </a:solidFill>
        </p:spPr>
        <p:txBody>
          <a:bodyPr wrap="square" rtlCol="0">
            <a:spAutoFit/>
          </a:bodyPr>
          <a:lstStyle/>
          <a:p>
            <a:r>
              <a:rPr lang="en-US" b="1" dirty="0">
                <a:latin typeface="Baskerville Old Face" panose="02020602080505020303" pitchFamily="18" charset="0"/>
              </a:rPr>
              <a:t>Adult</a:t>
            </a:r>
          </a:p>
        </p:txBody>
      </p:sp>
    </p:spTree>
    <p:extLst>
      <p:ext uri="{BB962C8B-B14F-4D97-AF65-F5344CB8AC3E}">
        <p14:creationId xmlns:p14="http://schemas.microsoft.com/office/powerpoint/2010/main" val="165908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2199" y="4353637"/>
            <a:ext cx="8420669" cy="2246769"/>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latin typeface="Baskerville Old Face" panose="02020602080505020303" pitchFamily="18" charset="0"/>
              </a:rPr>
              <a:t>Usually, the nymph also shares the same habitat and food as the adults, and will exhibit similar behaviors. In winged insects, the nymph develops wings externally as it molts and grows. Functional and fully-formed wings mark the adult stage</a:t>
            </a:r>
            <a:r>
              <a:rPr lang="en-US" sz="2400" dirty="0">
                <a:latin typeface="Baskerville Old Face" panose="02020602080505020303" pitchFamily="18" charset="0"/>
              </a:rPr>
              <a: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3632" t="10945" r="13831" b="47662"/>
          <a:stretch/>
        </p:blipFill>
        <p:spPr>
          <a:xfrm rot="5400000">
            <a:off x="4394580" y="-1458148"/>
            <a:ext cx="2715907" cy="8420669"/>
          </a:xfrm>
          <a:prstGeom prst="rect">
            <a:avLst/>
          </a:prstGeom>
        </p:spPr>
      </p:pic>
      <p:sp>
        <p:nvSpPr>
          <p:cNvPr id="4" name="TextBox 3"/>
          <p:cNvSpPr txBox="1"/>
          <p:nvPr/>
        </p:nvSpPr>
        <p:spPr>
          <a:xfrm>
            <a:off x="825690" y="1394233"/>
            <a:ext cx="3691718" cy="461665"/>
          </a:xfrm>
          <a:prstGeom prst="rect">
            <a:avLst/>
          </a:prstGeom>
          <a:solidFill>
            <a:schemeClr val="bg2">
              <a:lumMod val="75000"/>
            </a:schemeClr>
          </a:solidFill>
        </p:spPr>
        <p:txBody>
          <a:bodyPr wrap="square" rtlCol="0">
            <a:spAutoFit/>
          </a:bodyPr>
          <a:lstStyle/>
          <a:p>
            <a:r>
              <a:rPr lang="en-US" sz="2400" b="1" dirty="0"/>
              <a:t>In </a:t>
            </a:r>
            <a:r>
              <a:rPr lang="en-US" sz="2400" b="1" dirty="0" err="1"/>
              <a:t>hemimetabolous</a:t>
            </a:r>
            <a:r>
              <a:rPr lang="en-US" sz="2400" b="1" dirty="0"/>
              <a:t> insects,</a:t>
            </a:r>
          </a:p>
        </p:txBody>
      </p:sp>
      <p:sp>
        <p:nvSpPr>
          <p:cNvPr id="5" name="TextBox 4"/>
          <p:cNvSpPr txBox="1"/>
          <p:nvPr/>
        </p:nvSpPr>
        <p:spPr>
          <a:xfrm>
            <a:off x="2384946" y="165851"/>
            <a:ext cx="5895833" cy="1077218"/>
          </a:xfrm>
          <a:prstGeom prst="rect">
            <a:avLst/>
          </a:prstGeom>
          <a:solidFill>
            <a:schemeClr val="accent4">
              <a:lumMod val="20000"/>
              <a:lumOff val="80000"/>
            </a:schemeClr>
          </a:solidFill>
        </p:spPr>
        <p:txBody>
          <a:bodyPr wrap="square" rtlCol="0">
            <a:spAutoFit/>
          </a:bodyPr>
          <a:lstStyle/>
          <a:p>
            <a:pPr algn="ctr"/>
            <a:r>
              <a:rPr lang="en-US" sz="3200" b="1" dirty="0">
                <a:latin typeface="Baskerville Old Face" panose="02020602080505020303" pitchFamily="18" charset="0"/>
              </a:rPr>
              <a:t>2. </a:t>
            </a:r>
            <a:r>
              <a:rPr lang="en-US" sz="3200" b="1" dirty="0" err="1">
                <a:latin typeface="Baskerville Old Face" panose="02020602080505020303" pitchFamily="18" charset="0"/>
              </a:rPr>
              <a:t>Hemimetabolous</a:t>
            </a:r>
            <a:r>
              <a:rPr lang="en-US" sz="3200" b="1" dirty="0">
                <a:latin typeface="Baskerville Old Face" panose="02020602080505020303" pitchFamily="18" charset="0"/>
              </a:rPr>
              <a:t> development</a:t>
            </a:r>
          </a:p>
          <a:p>
            <a:pPr algn="ctr"/>
            <a:r>
              <a:rPr lang="en-US" sz="3200" b="1" dirty="0">
                <a:latin typeface="Baskerville Old Face" panose="02020602080505020303" pitchFamily="18" charset="0"/>
              </a:rPr>
              <a:t>or Incomplete development</a:t>
            </a:r>
          </a:p>
        </p:txBody>
      </p:sp>
    </p:spTree>
    <p:extLst>
      <p:ext uri="{BB962C8B-B14F-4D97-AF65-F5344CB8AC3E}">
        <p14:creationId xmlns:p14="http://schemas.microsoft.com/office/powerpoint/2010/main" val="1435113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434" t="4604" r="16850" b="15673"/>
          <a:stretch/>
        </p:blipFill>
        <p:spPr>
          <a:xfrm>
            <a:off x="2772464" y="608021"/>
            <a:ext cx="6628617" cy="4973913"/>
          </a:xfrm>
          <a:prstGeom prst="rect">
            <a:avLst/>
          </a:prstGeom>
        </p:spPr>
      </p:pic>
      <p:sp>
        <p:nvSpPr>
          <p:cNvPr id="3" name="TextBox 2"/>
          <p:cNvSpPr txBox="1"/>
          <p:nvPr/>
        </p:nvSpPr>
        <p:spPr>
          <a:xfrm>
            <a:off x="6296072" y="316795"/>
            <a:ext cx="759934" cy="369332"/>
          </a:xfrm>
          <a:prstGeom prst="rect">
            <a:avLst/>
          </a:prstGeom>
          <a:noFill/>
        </p:spPr>
        <p:txBody>
          <a:bodyPr wrap="square" rtlCol="0">
            <a:spAutoFit/>
          </a:bodyPr>
          <a:lstStyle/>
          <a:p>
            <a:r>
              <a:rPr lang="en-US" dirty="0">
                <a:latin typeface="Baskerville Old Face" panose="02020602080505020303" pitchFamily="18" charset="0"/>
              </a:rPr>
              <a:t>Egg</a:t>
            </a:r>
          </a:p>
        </p:txBody>
      </p:sp>
      <p:sp>
        <p:nvSpPr>
          <p:cNvPr id="4" name="TextBox 3"/>
          <p:cNvSpPr txBox="1"/>
          <p:nvPr/>
        </p:nvSpPr>
        <p:spPr>
          <a:xfrm>
            <a:off x="2463089" y="2021504"/>
            <a:ext cx="880611" cy="369332"/>
          </a:xfrm>
          <a:prstGeom prst="rect">
            <a:avLst/>
          </a:prstGeom>
          <a:noFill/>
        </p:spPr>
        <p:txBody>
          <a:bodyPr wrap="square" rtlCol="0">
            <a:spAutoFit/>
          </a:bodyPr>
          <a:lstStyle/>
          <a:p>
            <a:r>
              <a:rPr lang="en-US" dirty="0">
                <a:latin typeface="Baskerville Old Face" panose="02020602080505020303" pitchFamily="18" charset="0"/>
              </a:rPr>
              <a:t>Adult</a:t>
            </a:r>
          </a:p>
        </p:txBody>
      </p:sp>
      <p:sp>
        <p:nvSpPr>
          <p:cNvPr id="5" name="TextBox 4"/>
          <p:cNvSpPr txBox="1"/>
          <p:nvPr/>
        </p:nvSpPr>
        <p:spPr>
          <a:xfrm>
            <a:off x="8942033" y="2329281"/>
            <a:ext cx="1079958" cy="369332"/>
          </a:xfrm>
          <a:prstGeom prst="rect">
            <a:avLst/>
          </a:prstGeom>
          <a:noFill/>
        </p:spPr>
        <p:txBody>
          <a:bodyPr wrap="square" rtlCol="0">
            <a:spAutoFit/>
          </a:bodyPr>
          <a:lstStyle/>
          <a:p>
            <a:r>
              <a:rPr lang="en-US" dirty="0">
                <a:latin typeface="Baskerville Old Face" panose="02020602080505020303" pitchFamily="18" charset="0"/>
              </a:rPr>
              <a:t>Nymph</a:t>
            </a:r>
          </a:p>
        </p:txBody>
      </p:sp>
      <p:sp>
        <p:nvSpPr>
          <p:cNvPr id="9" name="TextBox 8"/>
          <p:cNvSpPr txBox="1"/>
          <p:nvPr/>
        </p:nvSpPr>
        <p:spPr>
          <a:xfrm>
            <a:off x="2935224" y="4678971"/>
            <a:ext cx="1079958" cy="369332"/>
          </a:xfrm>
          <a:prstGeom prst="rect">
            <a:avLst/>
          </a:prstGeom>
          <a:noFill/>
        </p:spPr>
        <p:txBody>
          <a:bodyPr wrap="square" rtlCol="0">
            <a:spAutoFit/>
          </a:bodyPr>
          <a:lstStyle/>
          <a:p>
            <a:r>
              <a:rPr lang="en-US" dirty="0">
                <a:latin typeface="Baskerville Old Face" panose="02020602080505020303" pitchFamily="18" charset="0"/>
              </a:rPr>
              <a:t>Nymph</a:t>
            </a:r>
          </a:p>
        </p:txBody>
      </p:sp>
    </p:spTree>
    <p:extLst>
      <p:ext uri="{BB962C8B-B14F-4D97-AF65-F5344CB8AC3E}">
        <p14:creationId xmlns:p14="http://schemas.microsoft.com/office/powerpoint/2010/main" val="316420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9692" y="503740"/>
            <a:ext cx="7924351" cy="5433035"/>
          </a:xfrm>
          <a:prstGeom prst="rect">
            <a:avLst/>
          </a:prstGeom>
        </p:spPr>
      </p:pic>
    </p:spTree>
    <p:extLst>
      <p:ext uri="{BB962C8B-B14F-4D97-AF65-F5344CB8AC3E}">
        <p14:creationId xmlns:p14="http://schemas.microsoft.com/office/powerpoint/2010/main" val="426338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4676" t="49154" r="27115" b="6667"/>
          <a:stretch/>
        </p:blipFill>
        <p:spPr>
          <a:xfrm rot="5400000">
            <a:off x="3611846" y="-1396445"/>
            <a:ext cx="5199793" cy="9461921"/>
          </a:xfrm>
          <a:prstGeom prst="rect">
            <a:avLst/>
          </a:prstGeom>
        </p:spPr>
      </p:pic>
      <p:sp>
        <p:nvSpPr>
          <p:cNvPr id="4" name="TextBox 3"/>
          <p:cNvSpPr txBox="1"/>
          <p:nvPr/>
        </p:nvSpPr>
        <p:spPr>
          <a:xfrm>
            <a:off x="2647665" y="1023581"/>
            <a:ext cx="450376" cy="523220"/>
          </a:xfrm>
          <a:prstGeom prst="rect">
            <a:avLst/>
          </a:prstGeom>
          <a:solidFill>
            <a:schemeClr val="bg2">
              <a:lumMod val="75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3</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2457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253</Words>
  <Application>Microsoft Office PowerPoint</Application>
  <PresentationFormat>Widescreen</PresentationFormat>
  <Paragraphs>42</Paragraphs>
  <Slides>17</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Batang</vt:lpstr>
      <vt:lpstr>Agency FB</vt:lpstr>
      <vt:lpstr>Algerian</vt:lpstr>
      <vt:lpstr>Arial</vt:lpstr>
      <vt:lpstr>Baskerville Old Face</vt:lpstr>
      <vt:lpstr>Bauhaus 93</vt:lpstr>
      <vt:lpstr>Bradley Hand ITC</vt:lpstr>
      <vt:lpstr>Britannic Bold</vt:lpstr>
      <vt:lpstr>Calibri</vt:lpstr>
      <vt:lpstr>Calibri Light</vt:lpstr>
      <vt:lpstr>Comic Sans MS</vt:lpstr>
      <vt:lpstr>Elephant</vt:lpstr>
      <vt:lpstr>Kunstler Script</vt:lpstr>
      <vt:lpstr>Times New Roman</vt:lpstr>
      <vt:lpstr>Office Theme</vt:lpstr>
      <vt:lpstr>INSECT METAMORPHOSIS</vt:lpstr>
      <vt:lpstr>Learning Points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INSECT METAMORPHOSIS</dc:title>
  <dc:creator>BIKS</dc:creator>
  <cp:lastModifiedBy>Bikash Rabha</cp:lastModifiedBy>
  <cp:revision>65</cp:revision>
  <dcterms:created xsi:type="dcterms:W3CDTF">2020-10-03T18:43:46Z</dcterms:created>
  <dcterms:modified xsi:type="dcterms:W3CDTF">2023-03-09T06:15:20Z</dcterms:modified>
</cp:coreProperties>
</file>